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sldIdLst>
    <p:sldId id="256" r:id="rId2"/>
    <p:sldId id="289" r:id="rId3"/>
    <p:sldId id="331" r:id="rId4"/>
    <p:sldId id="291" r:id="rId5"/>
    <p:sldId id="330" r:id="rId6"/>
    <p:sldId id="265" r:id="rId7"/>
    <p:sldId id="303" r:id="rId8"/>
    <p:sldId id="332" r:id="rId9"/>
    <p:sldId id="304" r:id="rId10"/>
    <p:sldId id="355" r:id="rId11"/>
    <p:sldId id="361" r:id="rId12"/>
    <p:sldId id="305" r:id="rId13"/>
    <p:sldId id="306" r:id="rId14"/>
    <p:sldId id="315" r:id="rId15"/>
    <p:sldId id="257" r:id="rId16"/>
    <p:sldId id="263" r:id="rId17"/>
    <p:sldId id="347" r:id="rId18"/>
    <p:sldId id="307" r:id="rId19"/>
    <p:sldId id="308" r:id="rId20"/>
    <p:sldId id="309" r:id="rId21"/>
    <p:sldId id="356" r:id="rId22"/>
    <p:sldId id="262" r:id="rId23"/>
    <p:sldId id="310" r:id="rId24"/>
    <p:sldId id="311" r:id="rId25"/>
    <p:sldId id="344" r:id="rId26"/>
    <p:sldId id="316" r:id="rId27"/>
    <p:sldId id="317" r:id="rId28"/>
    <p:sldId id="267" r:id="rId29"/>
    <p:sldId id="350" r:id="rId30"/>
    <p:sldId id="318" r:id="rId31"/>
    <p:sldId id="335" r:id="rId32"/>
    <p:sldId id="260" r:id="rId33"/>
    <p:sldId id="321" r:id="rId34"/>
    <p:sldId id="322" r:id="rId35"/>
    <p:sldId id="323" r:id="rId36"/>
    <p:sldId id="357" r:id="rId37"/>
    <p:sldId id="359" r:id="rId38"/>
    <p:sldId id="314" r:id="rId39"/>
    <p:sldId id="362" r:id="rId40"/>
    <p:sldId id="360" r:id="rId41"/>
    <p:sldId id="348" r:id="rId42"/>
    <p:sldId id="325" r:id="rId43"/>
    <p:sldId id="334" r:id="rId44"/>
    <p:sldId id="296" r:id="rId45"/>
    <p:sldId id="259" r:id="rId46"/>
    <p:sldId id="258" r:id="rId47"/>
    <p:sldId id="363" r:id="rId48"/>
    <p:sldId id="364" r:id="rId49"/>
    <p:sldId id="346" r:id="rId50"/>
    <p:sldId id="366" r:id="rId51"/>
    <p:sldId id="345" r:id="rId52"/>
    <p:sldId id="302" r:id="rId53"/>
    <p:sldId id="301" r:id="rId54"/>
    <p:sldId id="266" r:id="rId55"/>
    <p:sldId id="365" r:id="rId56"/>
    <p:sldId id="313" r:id="rId57"/>
    <p:sldId id="349" r:id="rId5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O" id="{DA406E0F-8C66-4985-80FB-98BDF7E56919}">
          <p14:sldIdLst>
            <p14:sldId id="256"/>
            <p14:sldId id="289"/>
            <p14:sldId id="331"/>
          </p14:sldIdLst>
        </p14:section>
        <p14:section name="ML簡介" id="{CFC1E10E-FB60-4E4F-8310-15A1665409B0}">
          <p14:sldIdLst>
            <p14:sldId id="291"/>
            <p14:sldId id="330"/>
            <p14:sldId id="265"/>
            <p14:sldId id="303"/>
            <p14:sldId id="332"/>
            <p14:sldId id="304"/>
            <p14:sldId id="355"/>
            <p14:sldId id="361"/>
            <p14:sldId id="305"/>
            <p14:sldId id="306"/>
            <p14:sldId id="315"/>
            <p14:sldId id="257"/>
            <p14:sldId id="263"/>
            <p14:sldId id="347"/>
            <p14:sldId id="307"/>
            <p14:sldId id="308"/>
            <p14:sldId id="309"/>
            <p14:sldId id="356"/>
            <p14:sldId id="262"/>
            <p14:sldId id="310"/>
            <p14:sldId id="311"/>
            <p14:sldId id="344"/>
            <p14:sldId id="316"/>
            <p14:sldId id="317"/>
            <p14:sldId id="267"/>
            <p14:sldId id="350"/>
            <p14:sldId id="318"/>
            <p14:sldId id="335"/>
            <p14:sldId id="260"/>
            <p14:sldId id="321"/>
            <p14:sldId id="322"/>
            <p14:sldId id="323"/>
            <p14:sldId id="357"/>
            <p14:sldId id="359"/>
            <p14:sldId id="314"/>
            <p14:sldId id="362"/>
            <p14:sldId id="360"/>
            <p14:sldId id="348"/>
            <p14:sldId id="325"/>
          </p14:sldIdLst>
        </p14:section>
        <p14:section name="Backpropagation" id="{A2E695AD-802A-4AB9-B6B7-1DF5FA2953B8}">
          <p14:sldIdLst>
            <p14:sldId id="334"/>
            <p14:sldId id="296"/>
            <p14:sldId id="259"/>
            <p14:sldId id="258"/>
            <p14:sldId id="363"/>
            <p14:sldId id="364"/>
            <p14:sldId id="346"/>
            <p14:sldId id="366"/>
            <p14:sldId id="345"/>
          </p14:sldIdLst>
        </p14:section>
        <p14:section name="Deep vs. shallow" id="{E784A13C-529D-4ECB-8712-17BC5B976A47}">
          <p14:sldIdLst>
            <p14:sldId id="302"/>
            <p14:sldId id="301"/>
            <p14:sldId id="266"/>
            <p14:sldId id="365"/>
            <p14:sldId id="313"/>
            <p14:sldId id="3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2644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8" autoAdjust="0"/>
    <p:restoredTop sz="90710" autoAdjust="0"/>
  </p:normalViewPr>
  <p:slideViewPr>
    <p:cSldViewPr snapToGrid="0">
      <p:cViewPr varScale="1">
        <p:scale>
          <a:sx n="106" d="100"/>
          <a:sy n="106" d="100"/>
        </p:scale>
        <p:origin x="6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6B036-D1A6-4F91-A514-32EAB562FEAA}" type="datetimeFigureOut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90FF1-5F9F-4E0D-BFD2-157FE16029A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815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47700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430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2578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374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074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1170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400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655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3105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4725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561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6086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02382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2793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4331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要講到 </a:t>
            </a:r>
            <a:r>
              <a:rPr lang="en-US" altLang="zh-TW" dirty="0" smtClean="0"/>
              <a:t>learning 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0231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要講到 </a:t>
            </a:r>
            <a:r>
              <a:rPr lang="en-US" altLang="zh-TW" dirty="0" smtClean="0"/>
              <a:t>learning rate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684456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96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14084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11737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78260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7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1085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1985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013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2315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94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3069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3865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51046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390FF1-5F9F-4E0D-BFD2-157FE16029AA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686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1A914-6A2C-437A-A9CD-BCBB3049FA19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9D2FC7B-79DF-42D3-B1E7-AF588853B8A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75629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BB198-97C4-49A2-B2D3-EA7AA146D74B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184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7FDB8-5556-498D-A169-B266A139F174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404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EC36B-A857-43DC-A93C-5FB7886CBD92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fld id="{B9D2FC7B-79DF-42D3-B1E7-AF588853B8AE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9591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65DF5-DCE6-4472-AC6F-661575FBC957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454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0CB23-1A75-495E-9C22-D0602BE18864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821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FC417-38A1-41DF-B78A-40135C016CB7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3564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26FD8-A769-4DC9-A34A-9A15F19D8476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800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332ED-0DD1-4434-B27A-BCF7AC67D36D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454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6BDC98-F63E-46A7-A374-22B007E78CDD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0864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F0193-7E34-4AE1-8310-1EDF86654D83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0084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57B8F-7A39-4C48-B71F-8FC8FA32ADCD}" type="datetime1">
              <a:rPr lang="zh-TW" altLang="en-US" smtClean="0"/>
              <a:t>2020/1/10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FC7B-79DF-42D3-B1E7-AF588853B8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8761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r5Qpt3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2qxW6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85850" y="1522413"/>
            <a:ext cx="10020300" cy="2387600"/>
          </a:xfrm>
        </p:spPr>
        <p:txBody>
          <a:bodyPr/>
          <a:lstStyle/>
          <a:p>
            <a:r>
              <a:rPr lang="zh-TW" altLang="en-US" dirty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急速</a:t>
            </a:r>
            <a:r>
              <a:rPr lang="zh-TW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入門 </a:t>
            </a:r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 Learning</a:t>
            </a:r>
            <a:endParaRPr lang="zh-TW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909179" y="6274051"/>
            <a:ext cx="9144000" cy="479268"/>
          </a:xfrm>
        </p:spPr>
        <p:txBody>
          <a:bodyPr>
            <a:normAutofit/>
          </a:bodyPr>
          <a:lstStyle/>
          <a:p>
            <a:pPr algn="r"/>
            <a:r>
              <a:rPr lang="en-US" altLang="zh-TW" sz="1600" spc="6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Source: </a:t>
            </a:r>
            <a:r>
              <a:rPr lang="zh-TW" altLang="en-US" sz="1600" spc="6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宭守</a:t>
            </a:r>
            <a:endParaRPr lang="zh-TW" altLang="en-US" sz="1600" spc="6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636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507204" y="1601359"/>
            <a:ext cx="7201139" cy="259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最簡易的方式：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將資料分成兩部分，分別是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dataset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：讓機器做練習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dataset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用來測試機器學得好不好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5979834" y="12389689"/>
            <a:ext cx="1478041" cy="196730"/>
          </a:xfrm>
        </p:spPr>
        <p:txBody>
          <a:bodyPr/>
          <a:lstStyle/>
          <a:p>
            <a:fld id="{B9D2FC7B-79DF-42D3-B1E7-AF588853B8AE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055" y="365125"/>
            <a:ext cx="3190745" cy="117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8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/>
          <p:cNvSpPr txBox="1"/>
          <p:nvPr/>
        </p:nvSpPr>
        <p:spPr>
          <a:xfrm>
            <a:off x="507204" y="1601359"/>
            <a:ext cx="7201139" cy="259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最簡易的方式：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將資料分成兩部分，分別是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dataset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：讓機器做練習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Testing dataset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用來測試機器學得好不好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130" name="Picture 10" descr="ãè²åª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682" y="4377706"/>
            <a:ext cx="2882899" cy="216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15979834" y="12389689"/>
            <a:ext cx="1478041" cy="196730"/>
          </a:xfrm>
        </p:spPr>
        <p:txBody>
          <a:bodyPr/>
          <a:lstStyle/>
          <a:p>
            <a:fld id="{B9D2FC7B-79DF-42D3-B1E7-AF588853B8AE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55" y="365125"/>
            <a:ext cx="3190745" cy="1178985"/>
          </a:xfrm>
          <a:prstGeom prst="rect">
            <a:avLst/>
          </a:prstGeom>
        </p:spPr>
      </p:pic>
      <p:pic>
        <p:nvPicPr>
          <p:cNvPr id="5124" name="Picture 4" descr="ãè²åª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829" y="2046318"/>
            <a:ext cx="3512457" cy="197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ãè²åª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2660" y="1690688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ç¸éåç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715" y="1690688"/>
            <a:ext cx="2931885" cy="219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507204" y="1388497"/>
            <a:ext cx="2598853" cy="646331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Training data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07204" y="4022076"/>
            <a:ext cx="2425600" cy="646331"/>
          </a:xfrm>
          <a:prstGeom prst="rect">
            <a:avLst/>
          </a:prstGeom>
          <a:solidFill>
            <a:srgbClr val="F82644"/>
          </a:solidFill>
        </p:spPr>
        <p:txBody>
          <a:bodyPr wrap="none" rtlCol="0">
            <a:spAutoFit/>
          </a:bodyPr>
          <a:lstStyle/>
          <a:p>
            <a:r>
              <a:rPr lang="en-US" altLang="zh-TW" sz="3600" dirty="0" smtClean="0">
                <a:solidFill>
                  <a:schemeClr val="bg1"/>
                </a:solidFill>
              </a:rPr>
              <a:t>Testing data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pic>
        <p:nvPicPr>
          <p:cNvPr id="5132" name="Picture 12" descr="ãè²åª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718" y="4331118"/>
            <a:ext cx="3570343" cy="223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ãè²åªãçåçæå°çµæ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550" y="4331119"/>
            <a:ext cx="3155374" cy="220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95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297" y="1394120"/>
            <a:ext cx="8863073" cy="51447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187" y="193970"/>
            <a:ext cx="3248025" cy="1200150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19024" y="1612469"/>
            <a:ext cx="3361818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訂出</a:t>
            </a:r>
            <a:r>
              <a:rPr lang="en-US" altLang="zh-TW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set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2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還是不好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 3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讓機器</a:t>
            </a:r>
            <a:r>
              <a:rPr lang="zh-TW" altLang="en-US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挑</a:t>
            </a:r>
            <a:r>
              <a:rPr lang="zh-TW" altLang="en-US" sz="24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最好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(f*)</a:t>
            </a:r>
            <a:endParaRPr lang="en-US" altLang="zh-TW" sz="24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767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t="18900"/>
          <a:stretch/>
        </p:blipFill>
        <p:spPr>
          <a:xfrm>
            <a:off x="2280644" y="2077445"/>
            <a:ext cx="7630712" cy="4564251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33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4350" y="2591795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38200" y="5326201"/>
            <a:ext cx="8153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 set of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7856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Neural Network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1026" name="Picture 2" descr="ãNeural network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883" y="1582272"/>
            <a:ext cx="7872547" cy="488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878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2052" name="Picture 4" descr="Neur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890" y="931028"/>
            <a:ext cx="6810028" cy="542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969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3224416" y="1582056"/>
            <a:ext cx="5743167" cy="2756807"/>
            <a:chOff x="3458890" y="3599542"/>
            <a:chExt cx="5743167" cy="2756807"/>
          </a:xfrm>
        </p:grpSpPr>
        <p:pic>
          <p:nvPicPr>
            <p:cNvPr id="2052" name="Picture 4" descr="Neuron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86" r="15666"/>
            <a:stretch/>
          </p:blipFill>
          <p:spPr bwMode="auto">
            <a:xfrm>
              <a:off x="3458890" y="3599542"/>
              <a:ext cx="5743167" cy="275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8766629" y="3614057"/>
              <a:ext cx="435428" cy="362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4191887" y="4962886"/>
            <a:ext cx="35654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 = w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 + b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192434" y="4319145"/>
            <a:ext cx="2551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Weight </a:t>
            </a:r>
            <a:r>
              <a:rPr lang="zh-TW" altLang="en-US" sz="32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</a:t>
            </a:r>
            <a:r>
              <a:rPr lang="zh-TW" altLang="en-US" sz="32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054880" y="5732326"/>
            <a:ext cx="19127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bias</a:t>
            </a:r>
            <a:r>
              <a:rPr lang="zh-TW" altLang="en-US" sz="32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誤差</a:t>
            </a:r>
            <a:endParaRPr lang="zh-TW" altLang="en-US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06011" y="4962886"/>
            <a:ext cx="585189" cy="769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199086" y="5035594"/>
            <a:ext cx="558201" cy="6967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49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2052" name="Picture 4" descr="Neur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55113" r="33359"/>
          <a:stretch/>
        </p:blipFill>
        <p:spPr bwMode="auto">
          <a:xfrm>
            <a:off x="4032148" y="2169765"/>
            <a:ext cx="5198326" cy="334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487120" y="2169765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487120" y="3345057"/>
            <a:ext cx="54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546530" y="4659827"/>
            <a:ext cx="54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339525" y="2178770"/>
            <a:ext cx="671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w1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311579" y="3405155"/>
            <a:ext cx="9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280390" y="4461277"/>
            <a:ext cx="9237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w3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5119645"/>
            <a:ext cx="930341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+b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4347639" y="2204603"/>
            <a:ext cx="5725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318193" y="3405155"/>
            <a:ext cx="78711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1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304310" y="4470155"/>
            <a:ext cx="787110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88801" y="5055638"/>
            <a:ext cx="903898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+2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720927" y="3069411"/>
            <a:ext cx="1999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dirty="0" smtClean="0"/>
              <a:t>1+2+9+2</a:t>
            </a:r>
          </a:p>
          <a:p>
            <a:r>
              <a:rPr lang="en-US" altLang="zh-TW" sz="3600" dirty="0" smtClean="0"/>
              <a:t>= 14</a:t>
            </a:r>
            <a:endParaRPr lang="zh-TW" altLang="en-US" sz="36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2262833" y="3260541"/>
            <a:ext cx="1080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9356516" y="3439185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896558" y="3069411"/>
            <a:ext cx="1029622" cy="4770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8060271" y="3247322"/>
            <a:ext cx="696580" cy="815513"/>
          </a:xfrm>
          <a:prstGeom prst="rect">
            <a:avLst/>
          </a:prstGeom>
          <a:solidFill>
            <a:srgbClr val="F82644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600" dirty="0" smtClean="0"/>
              <a:t>AF</a:t>
            </a:r>
            <a:endParaRPr lang="zh-TW" altLang="en-US" sz="3600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7918821" y="4359200"/>
            <a:ext cx="35487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endParaRPr lang="zh-TW" altLang="en-US" sz="2800" b="1" dirty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06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5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 – </a:t>
            </a:r>
            <a:r>
              <a:rPr lang="en-US" altLang="zh-TW" spc="3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Activation Function</a:t>
            </a:r>
            <a:endParaRPr lang="zh-TW" altLang="en-US" spc="3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22" name="圖片 2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1690688"/>
            <a:ext cx="8115300" cy="4552950"/>
          </a:xfrm>
          <a:prstGeom prst="rect">
            <a:avLst/>
          </a:prstGeom>
        </p:spPr>
      </p:pic>
      <p:sp>
        <p:nvSpPr>
          <p:cNvPr id="23" name="文字方塊 22"/>
          <p:cNvSpPr txBox="1"/>
          <p:nvPr/>
        </p:nvSpPr>
        <p:spPr>
          <a:xfrm>
            <a:off x="321098" y="6129635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(2:22)</a:t>
            </a:r>
            <a:r>
              <a:rPr lang="zh-TW" altLang="en-US" sz="2400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］</a:t>
            </a:r>
            <a:endParaRPr lang="zh-TW" altLang="en-US" sz="2400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00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71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 – </a:t>
            </a:r>
            <a:r>
              <a:rPr lang="en-US" altLang="zh-TW" spc="300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Activation Function</a:t>
            </a:r>
            <a:endParaRPr lang="zh-TW" altLang="en-US" spc="300" dirty="0">
              <a:solidFill>
                <a:srgbClr val="0070C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8200" y="1690688"/>
            <a:ext cx="57182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有很多種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此處以最基礎的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為例子：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 descr="ãsigmoid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009105"/>
            <a:ext cx="5577265" cy="371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432" y="2140944"/>
            <a:ext cx="2428875" cy="10572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725430" y="4298599"/>
            <a:ext cx="513108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sigmoid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轉換後：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輸出範圍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壓至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0~1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之間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用途：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binary classification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28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Neuron &amp; Neuron Network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911096" y="1690688"/>
            <a:ext cx="3206349" cy="1539096"/>
            <a:chOff x="3458890" y="3599542"/>
            <a:chExt cx="5743167" cy="2756807"/>
          </a:xfrm>
        </p:grpSpPr>
        <p:pic>
          <p:nvPicPr>
            <p:cNvPr id="2052" name="Picture 4" descr="Neur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186" r="15666"/>
            <a:stretch/>
          </p:blipFill>
          <p:spPr bwMode="auto">
            <a:xfrm>
              <a:off x="3458890" y="3599542"/>
              <a:ext cx="5743167" cy="2756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8766629" y="3614057"/>
              <a:ext cx="435428" cy="3628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" name="文字方塊 5"/>
          <p:cNvSpPr txBox="1"/>
          <p:nvPr/>
        </p:nvSpPr>
        <p:spPr>
          <a:xfrm>
            <a:off x="5411087" y="2006325"/>
            <a:ext cx="42723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(x) = w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4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 + b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67152" y="2004874"/>
            <a:ext cx="616258" cy="769441"/>
          </a:xfrm>
          <a:prstGeom prst="rect">
            <a:avLst/>
          </a:prstGeom>
          <a:solidFill>
            <a:srgbClr val="F82644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355225"/>
              </p:ext>
            </p:extLst>
          </p:nvPr>
        </p:nvGraphicFramePr>
        <p:xfrm>
          <a:off x="5213982" y="4424355"/>
          <a:ext cx="67056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5" imgW="3352800" imgH="457200" progId="Equation.3">
                  <p:embed/>
                </p:oleObj>
              </mc:Choice>
              <mc:Fallback>
                <p:oleObj name="Equation" r:id="rId5" imgW="33528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213982" y="4424355"/>
                        <a:ext cx="67056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群組 7"/>
          <p:cNvGrpSpPr/>
          <p:nvPr/>
        </p:nvGrpSpPr>
        <p:grpSpPr>
          <a:xfrm>
            <a:off x="374076" y="3510613"/>
            <a:ext cx="4622618" cy="3012044"/>
            <a:chOff x="1185673" y="3276993"/>
            <a:chExt cx="4622618" cy="3012044"/>
          </a:xfrm>
        </p:grpSpPr>
        <p:grpSp>
          <p:nvGrpSpPr>
            <p:cNvPr id="10" name="群組 9"/>
            <p:cNvGrpSpPr/>
            <p:nvPr/>
          </p:nvGrpSpPr>
          <p:grpSpPr>
            <a:xfrm>
              <a:off x="1185673" y="3559483"/>
              <a:ext cx="1601360" cy="768677"/>
              <a:chOff x="3458890" y="3599542"/>
              <a:chExt cx="5743167" cy="2756807"/>
            </a:xfrm>
          </p:grpSpPr>
          <p:pic>
            <p:nvPicPr>
              <p:cNvPr id="11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3" name="群組 12"/>
            <p:cNvGrpSpPr/>
            <p:nvPr/>
          </p:nvGrpSpPr>
          <p:grpSpPr>
            <a:xfrm>
              <a:off x="2665623" y="3276993"/>
              <a:ext cx="1601360" cy="768677"/>
              <a:chOff x="3458890" y="3599542"/>
              <a:chExt cx="5743167" cy="2756807"/>
            </a:xfrm>
          </p:grpSpPr>
          <p:pic>
            <p:nvPicPr>
              <p:cNvPr id="14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" name="群組 15"/>
            <p:cNvGrpSpPr/>
            <p:nvPr/>
          </p:nvGrpSpPr>
          <p:grpSpPr>
            <a:xfrm>
              <a:off x="1185673" y="4131746"/>
              <a:ext cx="1601360" cy="768677"/>
              <a:chOff x="3458890" y="3599542"/>
              <a:chExt cx="5743167" cy="2756807"/>
            </a:xfrm>
          </p:grpSpPr>
          <p:pic>
            <p:nvPicPr>
              <p:cNvPr id="17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矩形 17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9" name="群組 18"/>
            <p:cNvGrpSpPr/>
            <p:nvPr/>
          </p:nvGrpSpPr>
          <p:grpSpPr>
            <a:xfrm>
              <a:off x="1199390" y="4714240"/>
              <a:ext cx="1601360" cy="768677"/>
              <a:chOff x="3458890" y="3599542"/>
              <a:chExt cx="5743167" cy="2756807"/>
            </a:xfrm>
          </p:grpSpPr>
          <p:pic>
            <p:nvPicPr>
              <p:cNvPr id="20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矩形 20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2" name="群組 21"/>
            <p:cNvGrpSpPr/>
            <p:nvPr/>
          </p:nvGrpSpPr>
          <p:grpSpPr>
            <a:xfrm>
              <a:off x="2653212" y="3979316"/>
              <a:ext cx="1601360" cy="768677"/>
              <a:chOff x="3458890" y="3599542"/>
              <a:chExt cx="5743167" cy="2756807"/>
            </a:xfrm>
          </p:grpSpPr>
          <p:pic>
            <p:nvPicPr>
              <p:cNvPr id="23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矩形 23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5" name="群組 24"/>
            <p:cNvGrpSpPr/>
            <p:nvPr/>
          </p:nvGrpSpPr>
          <p:grpSpPr>
            <a:xfrm>
              <a:off x="2675401" y="4710148"/>
              <a:ext cx="1601360" cy="768677"/>
              <a:chOff x="3458890" y="3599542"/>
              <a:chExt cx="5743167" cy="2756807"/>
            </a:xfrm>
          </p:grpSpPr>
          <p:pic>
            <p:nvPicPr>
              <p:cNvPr id="26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矩形 26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8" name="群組 27"/>
            <p:cNvGrpSpPr/>
            <p:nvPr/>
          </p:nvGrpSpPr>
          <p:grpSpPr>
            <a:xfrm>
              <a:off x="2630444" y="5520360"/>
              <a:ext cx="1601360" cy="768677"/>
              <a:chOff x="3458890" y="3599542"/>
              <a:chExt cx="5743167" cy="2756807"/>
            </a:xfrm>
          </p:grpSpPr>
          <p:pic>
            <p:nvPicPr>
              <p:cNvPr id="29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矩形 29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4193214" y="3604341"/>
              <a:ext cx="1601360" cy="768677"/>
              <a:chOff x="3458890" y="3599542"/>
              <a:chExt cx="5743167" cy="2756807"/>
            </a:xfrm>
          </p:grpSpPr>
          <p:pic>
            <p:nvPicPr>
              <p:cNvPr id="41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矩形 41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3" name="群組 42"/>
            <p:cNvGrpSpPr/>
            <p:nvPr/>
          </p:nvGrpSpPr>
          <p:grpSpPr>
            <a:xfrm>
              <a:off x="4193214" y="4176604"/>
              <a:ext cx="1601360" cy="768677"/>
              <a:chOff x="3458890" y="3599542"/>
              <a:chExt cx="5743167" cy="2756807"/>
            </a:xfrm>
          </p:grpSpPr>
          <p:pic>
            <p:nvPicPr>
              <p:cNvPr id="44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矩形 44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6" name="群組 45"/>
            <p:cNvGrpSpPr/>
            <p:nvPr/>
          </p:nvGrpSpPr>
          <p:grpSpPr>
            <a:xfrm>
              <a:off x="4206931" y="4759098"/>
              <a:ext cx="1601360" cy="768677"/>
              <a:chOff x="3458890" y="3599542"/>
              <a:chExt cx="5743167" cy="2756807"/>
            </a:xfrm>
          </p:grpSpPr>
          <p:pic>
            <p:nvPicPr>
              <p:cNvPr id="47" name="Picture 4" descr="Neuron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186" r="15666"/>
              <a:stretch/>
            </p:blipFill>
            <p:spPr bwMode="auto">
              <a:xfrm>
                <a:off x="3458890" y="3599542"/>
                <a:ext cx="5743167" cy="2756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矩形 47"/>
              <p:cNvSpPr/>
              <p:nvPr/>
            </p:nvSpPr>
            <p:spPr>
              <a:xfrm>
                <a:off x="8766629" y="3614057"/>
                <a:ext cx="435428" cy="36285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031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Neural Network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 </a:t>
            </a:r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– 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連接方式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6146" name="Picture 2" descr="ãneuron deep learning cnn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53" y="1690688"/>
            <a:ext cx="6016924" cy="370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6723972" y="2205776"/>
            <a:ext cx="495283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Neuron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間連接方式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可以自己調整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最簡單的連接方式就是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Fully Connected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30840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Neural Network – FC 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參數計算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1038386" y="187529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038386" y="3081580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38386" y="428786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508142" y="187529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508142" y="3081580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508142" y="428786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3" idx="6"/>
            <a:endCxn id="10" idx="2"/>
          </p:cNvCxnSpPr>
          <p:nvPr/>
        </p:nvCxnSpPr>
        <p:spPr>
          <a:xfrm>
            <a:off x="1875295" y="2293750"/>
            <a:ext cx="632847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3" idx="6"/>
          </p:cNvCxnSpPr>
          <p:nvPr/>
        </p:nvCxnSpPr>
        <p:spPr>
          <a:xfrm>
            <a:off x="1875295" y="2293750"/>
            <a:ext cx="632847" cy="1270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3" idx="6"/>
            <a:endCxn id="12" idx="2"/>
          </p:cNvCxnSpPr>
          <p:nvPr/>
        </p:nvCxnSpPr>
        <p:spPr>
          <a:xfrm>
            <a:off x="1875295" y="2293750"/>
            <a:ext cx="632847" cy="24125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8" idx="6"/>
            <a:endCxn id="10" idx="2"/>
          </p:cNvCxnSpPr>
          <p:nvPr/>
        </p:nvCxnSpPr>
        <p:spPr>
          <a:xfrm flipV="1">
            <a:off x="1875295" y="2293750"/>
            <a:ext cx="632847" cy="1206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8" idx="6"/>
            <a:endCxn id="11" idx="2"/>
          </p:cNvCxnSpPr>
          <p:nvPr/>
        </p:nvCxnSpPr>
        <p:spPr>
          <a:xfrm>
            <a:off x="1875295" y="3500035"/>
            <a:ext cx="63284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8" idx="6"/>
            <a:endCxn id="12" idx="2"/>
          </p:cNvCxnSpPr>
          <p:nvPr/>
        </p:nvCxnSpPr>
        <p:spPr>
          <a:xfrm>
            <a:off x="1875295" y="3500035"/>
            <a:ext cx="632847" cy="12062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9" idx="6"/>
            <a:endCxn id="10" idx="2"/>
          </p:cNvCxnSpPr>
          <p:nvPr/>
        </p:nvCxnSpPr>
        <p:spPr>
          <a:xfrm flipV="1">
            <a:off x="1875295" y="2293750"/>
            <a:ext cx="632847" cy="24125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9" idx="6"/>
            <a:endCxn id="11" idx="2"/>
          </p:cNvCxnSpPr>
          <p:nvPr/>
        </p:nvCxnSpPr>
        <p:spPr>
          <a:xfrm flipV="1">
            <a:off x="1875295" y="3500035"/>
            <a:ext cx="632847" cy="12062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9" idx="6"/>
            <a:endCxn id="12" idx="2"/>
          </p:cNvCxnSpPr>
          <p:nvPr/>
        </p:nvCxnSpPr>
        <p:spPr>
          <a:xfrm>
            <a:off x="1875295" y="4706320"/>
            <a:ext cx="632847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5300420" y="2627532"/>
            <a:ext cx="2774197" cy="5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＊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＝９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6165742" y="3239398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前一層ｎｏｄｅ個數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6165742" y="379228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00419" y="4466108"/>
            <a:ext cx="277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en-US" altLang="zh-TW" sz="2800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6366456" y="449577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300419" y="5391250"/>
            <a:ext cx="3581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9+3=12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95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Neural Network – FC 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參數計算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1038386" y="187529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38386" y="428786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522877" y="242291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522877" y="362919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522877" y="483548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228418" y="2054019"/>
            <a:ext cx="387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 1-2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＊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＝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210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095641" y="302242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前一層ｎｏｄｅ個數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095641" y="357531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230318" y="4249136"/>
            <a:ext cx="277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３</a:t>
            </a:r>
            <a:endParaRPr lang="en-US" altLang="zh-TW" sz="2800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296355" y="427880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230318" y="5174278"/>
            <a:ext cx="3780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L1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210+3=213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1454259" y="32210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1454259" y="33734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1454259" y="35258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1038386" y="549601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46872" y="14457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744803" y="193236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3916959" y="200445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3916959" y="321074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3916959" y="441702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3916958" y="573083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137068" y="1542329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0605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Neural Network – FC 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參數計算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sp>
        <p:nvSpPr>
          <p:cNvPr id="3" name="橢圓 2"/>
          <p:cNvSpPr/>
          <p:nvPr/>
        </p:nvSpPr>
        <p:spPr>
          <a:xfrm>
            <a:off x="1038386" y="187529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1038386" y="428786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2522877" y="242291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2522877" y="362919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2522877" y="483548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/>
          <p:cNvSpPr txBox="1"/>
          <p:nvPr/>
        </p:nvSpPr>
        <p:spPr>
          <a:xfrm>
            <a:off x="6228418" y="2054019"/>
            <a:ext cx="3874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Layer 2-3</a:t>
            </a: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＊</a:t>
            </a:r>
            <a:r>
              <a:rPr lang="en-US" altLang="zh-TW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＝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</a:p>
        </p:txBody>
      </p:sp>
      <p:sp>
        <p:nvSpPr>
          <p:cNvPr id="31" name="文字方塊 30"/>
          <p:cNvSpPr txBox="1"/>
          <p:nvPr/>
        </p:nvSpPr>
        <p:spPr>
          <a:xfrm>
            <a:off x="7095641" y="3022426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前一層ｎｏｄｅ個數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095641" y="357531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6230318" y="4249136"/>
            <a:ext cx="2774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sz="2800" b="1" dirty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en-US" altLang="zh-TW" sz="2800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7296355" y="4278804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一層ｎｏｄｅ個數</a:t>
            </a:r>
            <a:endParaRPr lang="en-US" altLang="zh-TW" sz="2800" b="1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6230318" y="5174278"/>
            <a:ext cx="3780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L1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210+3=213</a:t>
            </a:r>
          </a:p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L2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參數：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12+4=16</a:t>
            </a:r>
          </a:p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Total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參數：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229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 4"/>
          <p:cNvSpPr/>
          <p:nvPr/>
        </p:nvSpPr>
        <p:spPr>
          <a:xfrm>
            <a:off x="1454259" y="32210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1454259" y="33734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1454259" y="3525862"/>
            <a:ext cx="92990" cy="9299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1038386" y="5496015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146872" y="1445789"/>
            <a:ext cx="6014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70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2744803" y="1932367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3916959" y="200445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/>
          <p:cNvSpPr/>
          <p:nvPr/>
        </p:nvSpPr>
        <p:spPr>
          <a:xfrm>
            <a:off x="3916959" y="3210744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橢圓 40"/>
          <p:cNvSpPr/>
          <p:nvPr/>
        </p:nvSpPr>
        <p:spPr>
          <a:xfrm>
            <a:off x="3916959" y="441702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橢圓 41"/>
          <p:cNvSpPr/>
          <p:nvPr/>
        </p:nvSpPr>
        <p:spPr>
          <a:xfrm>
            <a:off x="3916958" y="5730839"/>
            <a:ext cx="836909" cy="83690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文字方塊 42"/>
          <p:cNvSpPr txBox="1"/>
          <p:nvPr/>
        </p:nvSpPr>
        <p:spPr>
          <a:xfrm>
            <a:off x="4137068" y="1542329"/>
            <a:ext cx="3930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749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34" grpId="0"/>
      <p:bldP spid="35" grpId="0"/>
      <p:bldP spid="3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14350" y="2591795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161009" y="5180659"/>
            <a:ext cx="1186998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：建立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製造出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 set of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透過調整參數 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activation function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可以得到各式各樣的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4697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4812" y="2525119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193798" y="5349935"/>
            <a:ext cx="6053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：衡量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的好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壞！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926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Loss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有時候也有人稱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Cost 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目的：用來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衡量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的好壞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舉例：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MSE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Mean square error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）：預測答案與真實答案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相減取平方的平均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算出的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值越小越好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，可以觀察在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訓練時，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值的趨勢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，判斷此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是否有越來越好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可以依照想要解決的問題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自己定義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4785538" y="2232024"/>
            <a:ext cx="6227945" cy="4306888"/>
            <a:chOff x="5125855" y="2232024"/>
            <a:chExt cx="6227945" cy="4306888"/>
          </a:xfrm>
        </p:grpSpPr>
        <p:grpSp>
          <p:nvGrpSpPr>
            <p:cNvPr id="9" name="群組 8"/>
            <p:cNvGrpSpPr/>
            <p:nvPr/>
          </p:nvGrpSpPr>
          <p:grpSpPr>
            <a:xfrm>
              <a:off x="5125855" y="2232024"/>
              <a:ext cx="6227945" cy="4306888"/>
              <a:chOff x="5125855" y="2232024"/>
              <a:chExt cx="6227945" cy="4306888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5855" y="2232024"/>
                <a:ext cx="6227945" cy="4306888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6633275" y="3239146"/>
                <a:ext cx="4479010" cy="117787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111498" y="2877197"/>
                <a:ext cx="4479010" cy="3619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6111498" y="3988541"/>
                <a:ext cx="4479010" cy="323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cxnSp>
          <p:nvCxnSpPr>
            <p:cNvPr id="11" name="直線接點 10"/>
            <p:cNvCxnSpPr/>
            <p:nvPr/>
          </p:nvCxnSpPr>
          <p:spPr>
            <a:xfrm>
              <a:off x="6431797" y="4001294"/>
              <a:ext cx="46495" cy="338231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圖片 15"/>
          <p:cNvPicPr>
            <a:picLocks noChangeAspect="1"/>
          </p:cNvPicPr>
          <p:nvPr/>
        </p:nvPicPr>
        <p:blipFill rotWithShape="1">
          <a:blip r:embed="rId4"/>
          <a:srcRect l="1205"/>
          <a:stretch/>
        </p:blipFill>
        <p:spPr>
          <a:xfrm>
            <a:off x="6817108" y="1539114"/>
            <a:ext cx="3693971" cy="180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2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434812" y="2525119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639162" y="5105400"/>
            <a:ext cx="8501045" cy="1305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：衡量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的好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壞！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可以用來幫助我們衡量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們的好壞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07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bg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Map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79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2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29612" y="2525119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334250" y="5356612"/>
            <a:ext cx="4813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：挑選最佳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979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Map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31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8573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733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：找到最好的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相當於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最佳化問題（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）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找到一組參數組合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，讓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能最小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rgbClr val="0070C0"/>
                </a:solidFill>
              </a:rPr>
              <a:pPr/>
              <a:t>32</a:t>
            </a:fld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298" y="4298950"/>
            <a:ext cx="8939403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2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：找到最好的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簡易影片觀賞：</a:t>
            </a:r>
            <a:r>
              <a:rPr lang="en-US" altLang="zh-TW" dirty="0" smtClean="0">
                <a:hlinkClick r:id="rId3"/>
              </a:rPr>
              <a:t>https://goo.gl/2qxW6s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rgbClr val="0070C0"/>
                </a:solidFill>
              </a:rPr>
              <a:pPr/>
              <a:t>33</a:t>
            </a:fld>
            <a:endParaRPr lang="zh-TW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8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2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：找到最好的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我們想要找到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的位置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的幫忙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rgbClr val="0070C0"/>
                </a:solidFill>
              </a:rPr>
              <a:pPr/>
              <a:t>34</a:t>
            </a:fld>
            <a:endParaRPr lang="zh-TW" altLang="en-US" dirty="0">
              <a:solidFill>
                <a:srgbClr val="0070C0"/>
              </a:solidFill>
            </a:endParaRPr>
          </a:p>
        </p:txBody>
      </p:sp>
      <p:pic>
        <p:nvPicPr>
          <p:cNvPr id="11266" name="Picture 2" descr="ãgradient descent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374" y="1463448"/>
            <a:ext cx="4092575" cy="4384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6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4850" y="1742939"/>
            <a:ext cx="10515600" cy="4022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：找到最好的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我們想要找到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的位置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的幫忙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rgbClr val="0070C0"/>
                </a:solidFill>
              </a:rPr>
              <a:pPr/>
              <a:t>35</a:t>
            </a:fld>
            <a:endParaRPr lang="zh-TW" altLang="en-US" dirty="0">
              <a:solidFill>
                <a:srgbClr val="0070C0"/>
              </a:solidFill>
            </a:endParaRPr>
          </a:p>
        </p:txBody>
      </p:sp>
      <p:grpSp>
        <p:nvGrpSpPr>
          <p:cNvPr id="15" name="群組 14"/>
          <p:cNvGrpSpPr/>
          <p:nvPr/>
        </p:nvGrpSpPr>
        <p:grpSpPr>
          <a:xfrm>
            <a:off x="6843773" y="1410473"/>
            <a:ext cx="4211669" cy="4688461"/>
            <a:chOff x="6921953" y="1667889"/>
            <a:chExt cx="4211669" cy="4688461"/>
          </a:xfrm>
        </p:grpSpPr>
        <p:pic>
          <p:nvPicPr>
            <p:cNvPr id="13" name="圖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953" y="1667889"/>
              <a:ext cx="4211669" cy="4688461"/>
            </a:xfrm>
            <a:prstGeom prst="rect">
              <a:avLst/>
            </a:prstGeom>
          </p:spPr>
        </p:pic>
        <p:sp>
          <p:nvSpPr>
            <p:cNvPr id="14" name="橢圓 13"/>
            <p:cNvSpPr/>
            <p:nvPr/>
          </p:nvSpPr>
          <p:spPr>
            <a:xfrm>
              <a:off x="9990161" y="2773557"/>
              <a:ext cx="377955" cy="3336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0" name="群組 19"/>
          <p:cNvGrpSpPr/>
          <p:nvPr/>
        </p:nvGrpSpPr>
        <p:grpSpPr>
          <a:xfrm>
            <a:off x="1268080" y="4780755"/>
            <a:ext cx="5410686" cy="1318179"/>
            <a:chOff x="661435" y="4814931"/>
            <a:chExt cx="5410686" cy="1318179"/>
          </a:xfrm>
        </p:grpSpPr>
        <p:grpSp>
          <p:nvGrpSpPr>
            <p:cNvPr id="17" name="群組 16"/>
            <p:cNvGrpSpPr/>
            <p:nvPr/>
          </p:nvGrpSpPr>
          <p:grpSpPr>
            <a:xfrm>
              <a:off x="661435" y="4814931"/>
              <a:ext cx="5410686" cy="1318179"/>
              <a:chOff x="1371601" y="4915327"/>
              <a:chExt cx="3819832" cy="930607"/>
            </a:xfrm>
          </p:grpSpPr>
          <p:pic>
            <p:nvPicPr>
              <p:cNvPr id="2052" name="Picture 4" descr="ãgradient descent formulaãçåçæå°çµæ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277" t="30953" r="12012" b="33140"/>
              <a:stretch/>
            </p:blipFill>
            <p:spPr bwMode="auto">
              <a:xfrm>
                <a:off x="1371601" y="4915327"/>
                <a:ext cx="3819832" cy="9306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文字方塊 15"/>
              <p:cNvSpPr txBox="1"/>
              <p:nvPr/>
            </p:nvSpPr>
            <p:spPr>
              <a:xfrm>
                <a:off x="4188543" y="5057464"/>
                <a:ext cx="88490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zh-TW" altLang="en-US" sz="36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/>
                <p:cNvSpPr txBox="1"/>
                <p:nvPr/>
              </p:nvSpPr>
              <p:spPr>
                <a:xfrm>
                  <a:off x="4047214" y="4920021"/>
                  <a:ext cx="610616" cy="55399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3600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sz="1200" dirty="0"/>
                </a:p>
              </p:txBody>
            </p:sp>
          </mc:Choice>
          <mc:Fallback xmlns="">
            <p:sp>
              <p:nvSpPr>
                <p:cNvPr id="19" name="文字方塊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7214" y="4920021"/>
                  <a:ext cx="610616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277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227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：找到最好的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 </a:t>
            </a: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圖像化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總結：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我們想要找到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minimum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的位置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透過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的幫忙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rgbClr val="0070C0"/>
                </a:solidFill>
              </a:rPr>
              <a:pPr/>
              <a:t>36</a:t>
            </a:fld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9990161" y="2872059"/>
            <a:ext cx="215999" cy="21599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098" name="Picture 2" descr="https://cdn-images-1.medium.com/max/800/1*PyXvVaaz4OSA_J6VdXlAJ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00" y="2101849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7315200" y="1455134"/>
            <a:ext cx="3555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0.01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0" name="Picture 4" descr="https://cdn-images-1.medium.com/max/800/1*HoYoC5wDbhGwoQsl7yWDhw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00" y="2124073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字方塊 18"/>
          <p:cNvSpPr txBox="1"/>
          <p:nvPr/>
        </p:nvSpPr>
        <p:spPr>
          <a:xfrm>
            <a:off x="7315200" y="1444462"/>
            <a:ext cx="3438314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0.1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102" name="Picture 6" descr="https://cdn-images-1.medium.com/max/800/1*StvoG20bZY6rAbVKGcxWnw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400" y="2146297"/>
            <a:ext cx="5334000" cy="40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/>
          <p:cNvSpPr txBox="1"/>
          <p:nvPr/>
        </p:nvSpPr>
        <p:spPr>
          <a:xfrm>
            <a:off x="7261709" y="1378962"/>
            <a:ext cx="355956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= 1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357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37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122" name="Picture 2" descr="https://cdn-images-1.medium.com/max/800/1*ohVPiStlsbMP0XL1_X-fk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71" y="1363502"/>
            <a:ext cx="6657129" cy="49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203133" y="1734958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紅色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微分解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藍色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梯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度法不斷更新找解</a:t>
            </a:r>
          </a:p>
        </p:txBody>
      </p:sp>
    </p:spTree>
    <p:extLst>
      <p:ext uri="{BB962C8B-B14F-4D97-AF65-F5344CB8AC3E}">
        <p14:creationId xmlns:p14="http://schemas.microsoft.com/office/powerpoint/2010/main" val="284246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我們在找最低點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Learning Rate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（前進的步伐大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（調整步伐大小的東西）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38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8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我們在找最低點</a:t>
            </a:r>
            <a:endParaRPr lang="en-US" altLang="zh-TW" sz="3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Learning Rate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（前進的步伐大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（調整步伐大小的東西）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4782167" y="2329656"/>
            <a:ext cx="6305550" cy="3343275"/>
            <a:chOff x="4782167" y="2329656"/>
            <a:chExt cx="6305550" cy="3343275"/>
          </a:xfrm>
        </p:grpSpPr>
        <p:grpSp>
          <p:nvGrpSpPr>
            <p:cNvPr id="24" name="群組 23"/>
            <p:cNvGrpSpPr/>
            <p:nvPr/>
          </p:nvGrpSpPr>
          <p:grpSpPr>
            <a:xfrm>
              <a:off x="4782167" y="2329656"/>
              <a:ext cx="6305550" cy="3343275"/>
              <a:chOff x="4782167" y="2329656"/>
              <a:chExt cx="6305550" cy="3343275"/>
            </a:xfrm>
          </p:grpSpPr>
          <p:pic>
            <p:nvPicPr>
              <p:cNvPr id="12290" name="Picture 2" descr="ç¸éåç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82167" y="2329656"/>
                <a:ext cx="6305550" cy="3343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矩形 21"/>
              <p:cNvSpPr/>
              <p:nvPr/>
            </p:nvSpPr>
            <p:spPr>
              <a:xfrm>
                <a:off x="7287904" y="3862316"/>
                <a:ext cx="1173708" cy="71653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8120418" y="4552856"/>
                <a:ext cx="341194" cy="7087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20" name="手繪多邊形 19"/>
            <p:cNvSpPr/>
            <p:nvPr/>
          </p:nvSpPr>
          <p:spPr>
            <a:xfrm>
              <a:off x="7519916" y="4606145"/>
              <a:ext cx="941696" cy="524477"/>
            </a:xfrm>
            <a:custGeom>
              <a:avLst/>
              <a:gdLst>
                <a:gd name="connsiteX0" fmla="*/ 0 w 941696"/>
                <a:gd name="connsiteY0" fmla="*/ 6798 h 602165"/>
                <a:gd name="connsiteX1" fmla="*/ 313899 w 941696"/>
                <a:gd name="connsiteY1" fmla="*/ 47742 h 602165"/>
                <a:gd name="connsiteX2" fmla="*/ 341194 w 941696"/>
                <a:gd name="connsiteY2" fmla="*/ 88685 h 602165"/>
                <a:gd name="connsiteX3" fmla="*/ 423081 w 941696"/>
                <a:gd name="connsiteY3" fmla="*/ 170571 h 602165"/>
                <a:gd name="connsiteX4" fmla="*/ 464024 w 941696"/>
                <a:gd name="connsiteY4" fmla="*/ 211515 h 602165"/>
                <a:gd name="connsiteX5" fmla="*/ 518615 w 941696"/>
                <a:gd name="connsiteY5" fmla="*/ 293401 h 602165"/>
                <a:gd name="connsiteX6" fmla="*/ 586854 w 941696"/>
                <a:gd name="connsiteY6" fmla="*/ 361640 h 602165"/>
                <a:gd name="connsiteX7" fmla="*/ 696036 w 941696"/>
                <a:gd name="connsiteY7" fmla="*/ 457174 h 602165"/>
                <a:gd name="connsiteX8" fmla="*/ 736980 w 941696"/>
                <a:gd name="connsiteY8" fmla="*/ 484470 h 602165"/>
                <a:gd name="connsiteX9" fmla="*/ 777923 w 941696"/>
                <a:gd name="connsiteY9" fmla="*/ 498118 h 602165"/>
                <a:gd name="connsiteX10" fmla="*/ 818866 w 941696"/>
                <a:gd name="connsiteY10" fmla="*/ 525413 h 602165"/>
                <a:gd name="connsiteX11" fmla="*/ 859809 w 941696"/>
                <a:gd name="connsiteY11" fmla="*/ 539061 h 602165"/>
                <a:gd name="connsiteX12" fmla="*/ 941696 w 941696"/>
                <a:gd name="connsiteY12" fmla="*/ 593652 h 602165"/>
                <a:gd name="connsiteX13" fmla="*/ 941696 w 941696"/>
                <a:gd name="connsiteY13" fmla="*/ 539061 h 602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1696" h="602165">
                  <a:moveTo>
                    <a:pt x="0" y="6798"/>
                  </a:moveTo>
                  <a:cubicBezTo>
                    <a:pt x="61843" y="9890"/>
                    <a:pt x="238119" y="-28039"/>
                    <a:pt x="313899" y="47742"/>
                  </a:cubicBezTo>
                  <a:cubicBezTo>
                    <a:pt x="325497" y="59340"/>
                    <a:pt x="330297" y="76426"/>
                    <a:pt x="341194" y="88685"/>
                  </a:cubicBezTo>
                  <a:cubicBezTo>
                    <a:pt x="366840" y="117536"/>
                    <a:pt x="395785" y="143275"/>
                    <a:pt x="423081" y="170571"/>
                  </a:cubicBezTo>
                  <a:lnTo>
                    <a:pt x="464024" y="211515"/>
                  </a:lnTo>
                  <a:cubicBezTo>
                    <a:pt x="488009" y="283468"/>
                    <a:pt x="461820" y="225247"/>
                    <a:pt x="518615" y="293401"/>
                  </a:cubicBezTo>
                  <a:cubicBezTo>
                    <a:pt x="575481" y="361640"/>
                    <a:pt x="511792" y="311599"/>
                    <a:pt x="586854" y="361640"/>
                  </a:cubicBezTo>
                  <a:cubicBezTo>
                    <a:pt x="632347" y="429878"/>
                    <a:pt x="600502" y="393485"/>
                    <a:pt x="696036" y="457174"/>
                  </a:cubicBezTo>
                  <a:cubicBezTo>
                    <a:pt x="709684" y="466273"/>
                    <a:pt x="721419" y="479283"/>
                    <a:pt x="736980" y="484470"/>
                  </a:cubicBezTo>
                  <a:cubicBezTo>
                    <a:pt x="750628" y="489019"/>
                    <a:pt x="765056" y="491684"/>
                    <a:pt x="777923" y="498118"/>
                  </a:cubicBezTo>
                  <a:cubicBezTo>
                    <a:pt x="792594" y="505453"/>
                    <a:pt x="804195" y="518078"/>
                    <a:pt x="818866" y="525413"/>
                  </a:cubicBezTo>
                  <a:cubicBezTo>
                    <a:pt x="831733" y="531847"/>
                    <a:pt x="847233" y="532075"/>
                    <a:pt x="859809" y="539061"/>
                  </a:cubicBezTo>
                  <a:cubicBezTo>
                    <a:pt x="888486" y="554993"/>
                    <a:pt x="941696" y="626457"/>
                    <a:pt x="941696" y="593652"/>
                  </a:cubicBezTo>
                  <a:lnTo>
                    <a:pt x="941696" y="539061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Gradient descent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39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5786651" y="3248167"/>
            <a:ext cx="504967" cy="11191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291618" y="4367284"/>
            <a:ext cx="1228298" cy="25930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7519916" y="4606145"/>
            <a:ext cx="354842" cy="2044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endCxn id="20" idx="6"/>
          </p:cNvCxnSpPr>
          <p:nvPr/>
        </p:nvCxnSpPr>
        <p:spPr>
          <a:xfrm>
            <a:off x="7807656" y="4621932"/>
            <a:ext cx="299114" cy="2991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8106770" y="4907226"/>
            <a:ext cx="368490" cy="223396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5" name="橢圓 34"/>
          <p:cNvSpPr/>
          <p:nvPr/>
        </p:nvSpPr>
        <p:spPr>
          <a:xfrm>
            <a:off x="8317008" y="4933219"/>
            <a:ext cx="293592" cy="293592"/>
          </a:xfrm>
          <a:prstGeom prst="ellipse">
            <a:avLst/>
          </a:prstGeom>
          <a:solidFill>
            <a:srgbClr val="F826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7333761" y="3416196"/>
            <a:ext cx="2282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WE DID IT</a:t>
            </a:r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zh-TW" altLang="en-US" b="1" dirty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045029" y="5438451"/>
            <a:ext cx="8704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注意：此圖僅是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示意圖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2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我們不會明確知道哪裡是最低點</a:t>
            </a:r>
            <a:endParaRPr lang="en-US" altLang="zh-TW" sz="2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只是以這個例子來舉例解釋動態調整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可能的情況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7973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1</a:t>
            </a:r>
            <a:r>
              <a:rPr lang="en-US" altLang="zh-TW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TW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Machine Learning</a:t>
            </a:r>
            <a:endParaRPr lang="zh-TW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746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blog.paperspace.com/content/images/2018/05/68747470733a2f2f707669676965722e6769746875622e696f2f6d656469612f696d672f70617274312f6772616469656e745f64657363656e742e676966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319" y="560439"/>
            <a:ext cx="7727881" cy="57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 w="76200">
            <a:noFill/>
          </a:ln>
        </p:spPr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Optimizer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40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2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有很多種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可以使用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依照想要解決的問題不同，可以選擇不同的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而我們</a:t>
            </a:r>
            <a:r>
              <a:rPr lang="zh-TW" altLang="en-US" sz="32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最常使用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  <a:r>
              <a:rPr lang="zh-TW" altLang="en-US" sz="32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就是 </a:t>
            </a:r>
            <a:r>
              <a:rPr lang="en-US" altLang="zh-TW" sz="32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Adam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ln w="76200">
            <a:solidFill>
              <a:schemeClr val="bg1"/>
            </a:solidFill>
          </a:ln>
        </p:spPr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Optimizer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41</a:t>
            </a:fld>
            <a:endParaRPr lang="zh-TW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38200" y="4402693"/>
            <a:ext cx="872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chemeClr val="bg1">
                    <a:lumMod val="6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和車子一樣，可以選自排或是手排，可以自己設定好，也可以請網路自己動態調整</a:t>
            </a:r>
            <a:endParaRPr lang="zh-TW" altLang="en-US" dirty="0">
              <a:solidFill>
                <a:schemeClr val="bg1">
                  <a:lumMod val="6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231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42</a:t>
            </a:fld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3"/>
          <a:srcRect l="1" t="18900" r="-429" b="50992"/>
          <a:stretch/>
        </p:blipFill>
        <p:spPr>
          <a:xfrm>
            <a:off x="838200" y="2591795"/>
            <a:ext cx="10765101" cy="238025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3"/>
          <a:srcRect b="88575"/>
          <a:stretch/>
        </p:blipFill>
        <p:spPr>
          <a:xfrm>
            <a:off x="838200" y="1428669"/>
            <a:ext cx="6496050" cy="5473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29612" y="2525119"/>
            <a:ext cx="3571875" cy="2513605"/>
          </a:xfrm>
          <a:prstGeom prst="rect">
            <a:avLst/>
          </a:prstGeom>
          <a:noFill/>
          <a:ln w="76200">
            <a:solidFill>
              <a:srgbClr val="F82644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336048" y="5050480"/>
            <a:ext cx="9565439" cy="1305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：挑選最佳</a:t>
            </a:r>
            <a:r>
              <a:rPr lang="en-US" altLang="zh-TW" sz="28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！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ct val="150000"/>
              </a:lnSpc>
            </a:pP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找到讓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Loss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最小的參數組合 </a:t>
            </a:r>
            <a:r>
              <a:rPr lang="en-US" altLang="zh-TW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28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636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Map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059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Details About Machine Learning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990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有效率地來計算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實際看看，用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decent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，實作上應該怎麼做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628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41" b="88950"/>
          <a:stretch/>
        </p:blipFill>
        <p:spPr>
          <a:xfrm>
            <a:off x="838200" y="1690688"/>
            <a:ext cx="7700306" cy="5987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46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741218" y="2392839"/>
            <a:ext cx="70006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Network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有很多參數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包含各種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w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跟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b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稱這一整組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set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叫做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341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41" b="88950"/>
          <a:stretch/>
        </p:blipFill>
        <p:spPr>
          <a:xfrm>
            <a:off x="838200" y="1690688"/>
            <a:ext cx="7700306" cy="5987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47</a:t>
            </a:fld>
            <a:endParaRPr lang="zh-TW" altLang="en-US" dirty="0"/>
          </a:p>
        </p:txBody>
      </p:sp>
      <p:pic>
        <p:nvPicPr>
          <p:cNvPr id="8" name="內容版面配置區 4"/>
          <p:cNvPicPr>
            <a:picLocks noChangeAspect="1"/>
          </p:cNvPicPr>
          <p:nvPr/>
        </p:nvPicPr>
        <p:blipFill rotWithShape="1">
          <a:blip r:embed="rId2"/>
          <a:srcRect l="6759" t="11504" b="71094"/>
          <a:stretch/>
        </p:blipFill>
        <p:spPr>
          <a:xfrm>
            <a:off x="798680" y="2392839"/>
            <a:ext cx="8314011" cy="94310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798680" y="3339308"/>
            <a:ext cx="64171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我們挑一組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作為初始的 </a:t>
            </a:r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網路依據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不斷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更新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401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內容版面配置區 4"/>
          <p:cNvPicPr>
            <a:picLocks noChangeAspect="1"/>
          </p:cNvPicPr>
          <p:nvPr/>
        </p:nvPicPr>
        <p:blipFill rotWithShape="1">
          <a:blip r:embed="rId2"/>
          <a:srcRect l="32561" t="69368"/>
          <a:stretch/>
        </p:blipFill>
        <p:spPr>
          <a:xfrm>
            <a:off x="3969327" y="5016551"/>
            <a:ext cx="6013337" cy="1660066"/>
          </a:xfrm>
          <a:prstGeom prst="rect">
            <a:avLst/>
          </a:prstGeom>
        </p:spPr>
      </p:pic>
      <p:pic>
        <p:nvPicPr>
          <p:cNvPr id="6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641" b="88950"/>
          <a:stretch/>
        </p:blipFill>
        <p:spPr>
          <a:xfrm>
            <a:off x="838200" y="1690688"/>
            <a:ext cx="7700306" cy="59879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48</a:t>
            </a:fld>
            <a:endParaRPr lang="zh-TW" altLang="en-US" dirty="0"/>
          </a:p>
        </p:txBody>
      </p:sp>
      <p:pic>
        <p:nvPicPr>
          <p:cNvPr id="10" name="內容版面配置區 4"/>
          <p:cNvPicPr>
            <a:picLocks noChangeAspect="1"/>
          </p:cNvPicPr>
          <p:nvPr/>
        </p:nvPicPr>
        <p:blipFill rotWithShape="1">
          <a:blip r:embed="rId2"/>
          <a:srcRect t="28889" r="67092"/>
          <a:stretch/>
        </p:blipFill>
        <p:spPr>
          <a:xfrm>
            <a:off x="643530" y="2502765"/>
            <a:ext cx="2934342" cy="385358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869524" y="2502800"/>
            <a:ext cx="68964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計算每個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theta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對於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的影響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也就是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內容版面配置區 4"/>
          <p:cNvPicPr>
            <a:picLocks noChangeAspect="1"/>
          </p:cNvPicPr>
          <p:nvPr/>
        </p:nvPicPr>
        <p:blipFill rotWithShape="1">
          <a:blip r:embed="rId2"/>
          <a:srcRect l="32287" t="34003" r="279" b="37792"/>
          <a:stretch/>
        </p:blipFill>
        <p:spPr>
          <a:xfrm>
            <a:off x="3964444" y="3431204"/>
            <a:ext cx="6012873" cy="1528501"/>
          </a:xfrm>
          <a:prstGeom prst="rect">
            <a:avLst/>
          </a:prstGeom>
        </p:spPr>
      </p:pic>
      <p:sp>
        <p:nvSpPr>
          <p:cNvPr id="13" name="文字方塊 12"/>
          <p:cNvSpPr txBox="1"/>
          <p:nvPr/>
        </p:nvSpPr>
        <p:spPr>
          <a:xfrm>
            <a:off x="8538506" y="3313769"/>
            <a:ext cx="2665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rate </a:t>
            </a:r>
            <a:r>
              <a:rPr lang="zh-TW" altLang="en-US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＊ </a:t>
            </a:r>
            <a:r>
              <a:rPr lang="en-US" altLang="zh-TW" sz="16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</a:t>
            </a:r>
            <a:endParaRPr lang="zh-TW" altLang="en-US" sz="16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610600" y="3652323"/>
            <a:ext cx="1211767" cy="41539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365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8" descr="ãè¦ç­æ¥è½å½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28" y="2467550"/>
            <a:ext cx="7551344" cy="42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70625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余憶童稚時，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老師解題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49</a:t>
            </a:fld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677417" y="5259216"/>
            <a:ext cx="8993168" cy="1446550"/>
          </a:xfrm>
          <a:prstGeom prst="rect">
            <a:avLst/>
          </a:prstGeom>
          <a:solidFill>
            <a:srgbClr val="F82644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en-US" altLang="zh-TW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output</a:t>
            </a:r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的權重</a:t>
            </a:r>
            <a:endParaRPr lang="en-US" altLang="zh-TW" sz="4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降低</a:t>
            </a:r>
            <a:r>
              <a:rPr lang="en-US" altLang="zh-TW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output</a:t>
            </a:r>
            <a:r>
              <a:rPr lang="zh-TW" altLang="en-US" sz="4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其他選項的權</a:t>
            </a:r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</a:t>
            </a:r>
          </a:p>
        </p:txBody>
      </p:sp>
      <p:sp>
        <p:nvSpPr>
          <p:cNvPr id="5" name="橢圓形圖說文字 4"/>
          <p:cNvSpPr/>
          <p:nvPr/>
        </p:nvSpPr>
        <p:spPr>
          <a:xfrm>
            <a:off x="4093684" y="3054930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5224320" y="1560453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形圖說文字 13"/>
          <p:cNvSpPr/>
          <p:nvPr/>
        </p:nvSpPr>
        <p:spPr>
          <a:xfrm>
            <a:off x="6297727" y="2801651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形圖說文字 14"/>
          <p:cNvSpPr/>
          <p:nvPr/>
        </p:nvSpPr>
        <p:spPr>
          <a:xfrm>
            <a:off x="7257631" y="1965125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形圖說文字 16"/>
          <p:cNvSpPr/>
          <p:nvPr/>
        </p:nvSpPr>
        <p:spPr>
          <a:xfrm>
            <a:off x="5622818" y="3575332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214490" y="1565369"/>
            <a:ext cx="1260540" cy="1088798"/>
            <a:chOff x="5214490" y="1565369"/>
            <a:chExt cx="1260540" cy="1088798"/>
          </a:xfrm>
        </p:grpSpPr>
        <p:sp>
          <p:nvSpPr>
            <p:cNvPr id="19" name="橢圓形圖說文字 18"/>
            <p:cNvSpPr/>
            <p:nvPr/>
          </p:nvSpPr>
          <p:spPr>
            <a:xfrm>
              <a:off x="5214490" y="1565369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777403" y="1725176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287897" y="2806567"/>
            <a:ext cx="1254526" cy="1088798"/>
            <a:chOff x="6287897" y="2806567"/>
            <a:chExt cx="1254526" cy="1088798"/>
          </a:xfrm>
        </p:grpSpPr>
        <p:sp>
          <p:nvSpPr>
            <p:cNvPr id="20" name="橢圓形圖說文字 19"/>
            <p:cNvSpPr/>
            <p:nvPr/>
          </p:nvSpPr>
          <p:spPr>
            <a:xfrm>
              <a:off x="6287897" y="2806567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6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44796" y="2992107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612988" y="3580248"/>
            <a:ext cx="1235922" cy="1088798"/>
            <a:chOff x="5612988" y="3580248"/>
            <a:chExt cx="1235922" cy="1088798"/>
          </a:xfrm>
        </p:grpSpPr>
        <p:sp>
          <p:nvSpPr>
            <p:cNvPr id="22" name="橢圓形圖說文字 21"/>
            <p:cNvSpPr/>
            <p:nvPr/>
          </p:nvSpPr>
          <p:spPr>
            <a:xfrm>
              <a:off x="5612988" y="3580248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6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1283" y="375088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247801" y="1970041"/>
            <a:ext cx="1254376" cy="1088798"/>
            <a:chOff x="7247801" y="1970041"/>
            <a:chExt cx="1254376" cy="1088798"/>
          </a:xfrm>
        </p:grpSpPr>
        <p:sp>
          <p:nvSpPr>
            <p:cNvPr id="21" name="橢圓形圖說文字 20"/>
            <p:cNvSpPr/>
            <p:nvPr/>
          </p:nvSpPr>
          <p:spPr>
            <a:xfrm>
              <a:off x="7247801" y="1970041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804550" y="215558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↑</a:t>
              </a:r>
              <a:endPara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083854" y="3059846"/>
            <a:ext cx="1245522" cy="1088798"/>
            <a:chOff x="4083854" y="3059846"/>
            <a:chExt cx="1245522" cy="1088798"/>
          </a:xfrm>
        </p:grpSpPr>
        <p:sp>
          <p:nvSpPr>
            <p:cNvPr id="18" name="橢圓形圖說文字 17"/>
            <p:cNvSpPr/>
            <p:nvPr/>
          </p:nvSpPr>
          <p:spPr>
            <a:xfrm>
              <a:off x="4083854" y="3059846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631748" y="3245870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↑</a:t>
              </a:r>
              <a:endPara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323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Map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389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8" descr="ãè¦ç­æ¥è½å½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328" y="2467550"/>
            <a:ext cx="7551344" cy="425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4706257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余憶童稚時，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老師解題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50</a:t>
            </a:fld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426292" y="4877897"/>
            <a:ext cx="9339416" cy="1446550"/>
          </a:xfrm>
          <a:prstGeom prst="rect">
            <a:avLst/>
          </a:prstGeom>
          <a:solidFill>
            <a:srgbClr val="F82644"/>
          </a:solidFill>
        </p:spPr>
        <p:txBody>
          <a:bodyPr wrap="none" rtlCol="0">
            <a:spAutoFit/>
          </a:bodyPr>
          <a:lstStyle/>
          <a:p>
            <a:pPr algn="ctr"/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如此一來就可以快速更新網路的參數</a:t>
            </a:r>
            <a:endParaRPr lang="en-US" altLang="zh-TW" sz="4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讓網路更快速調整成最佳的</a:t>
            </a:r>
            <a:r>
              <a:rPr lang="en-US" altLang="zh-TW" sz="4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endParaRPr lang="zh-TW" altLang="en-US" sz="4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橢圓形圖說文字 4"/>
          <p:cNvSpPr/>
          <p:nvPr/>
        </p:nvSpPr>
        <p:spPr>
          <a:xfrm>
            <a:off x="4093684" y="3054930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橢圓形圖說文字 12"/>
          <p:cNvSpPr/>
          <p:nvPr/>
        </p:nvSpPr>
        <p:spPr>
          <a:xfrm>
            <a:off x="5224320" y="1560453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橢圓形圖說文字 13"/>
          <p:cNvSpPr/>
          <p:nvPr/>
        </p:nvSpPr>
        <p:spPr>
          <a:xfrm>
            <a:off x="6297727" y="2801651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橢圓形圖說文字 14"/>
          <p:cNvSpPr/>
          <p:nvPr/>
        </p:nvSpPr>
        <p:spPr>
          <a:xfrm>
            <a:off x="7257631" y="1965125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橢圓形圖說文字 16"/>
          <p:cNvSpPr/>
          <p:nvPr/>
        </p:nvSpPr>
        <p:spPr>
          <a:xfrm>
            <a:off x="5622818" y="3575332"/>
            <a:ext cx="1102367" cy="1088798"/>
          </a:xfrm>
          <a:prstGeom prst="wedgeEllipseCallout">
            <a:avLst>
              <a:gd name="adj1" fmla="val 596"/>
              <a:gd name="adj2" fmla="val 65599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</a:t>
            </a:r>
            <a:endParaRPr lang="zh-TW" altLang="en-US" sz="6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5214490" y="1565369"/>
            <a:ext cx="1260540" cy="1088798"/>
            <a:chOff x="5214490" y="1565369"/>
            <a:chExt cx="1260540" cy="1088798"/>
          </a:xfrm>
        </p:grpSpPr>
        <p:sp>
          <p:nvSpPr>
            <p:cNvPr id="19" name="橢圓形圖說文字 18"/>
            <p:cNvSpPr/>
            <p:nvPr/>
          </p:nvSpPr>
          <p:spPr>
            <a:xfrm>
              <a:off x="5214490" y="1565369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48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48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777403" y="1725176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6287897" y="2806567"/>
            <a:ext cx="1254526" cy="1088798"/>
            <a:chOff x="6287897" y="2806567"/>
            <a:chExt cx="1254526" cy="1088798"/>
          </a:xfrm>
        </p:grpSpPr>
        <p:sp>
          <p:nvSpPr>
            <p:cNvPr id="20" name="橢圓形圖說文字 19"/>
            <p:cNvSpPr/>
            <p:nvPr/>
          </p:nvSpPr>
          <p:spPr>
            <a:xfrm>
              <a:off x="6287897" y="2806567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6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44796" y="2992107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612988" y="3580248"/>
            <a:ext cx="1235922" cy="1088798"/>
            <a:chOff x="5612988" y="3580248"/>
            <a:chExt cx="1235922" cy="1088798"/>
          </a:xfrm>
        </p:grpSpPr>
        <p:sp>
          <p:nvSpPr>
            <p:cNvPr id="22" name="橢圓形圖說文字 21"/>
            <p:cNvSpPr/>
            <p:nvPr/>
          </p:nvSpPr>
          <p:spPr>
            <a:xfrm>
              <a:off x="5612988" y="3580248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</a:t>
              </a:r>
              <a:endParaRPr lang="zh-TW" altLang="en-US" sz="60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51283" y="375088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↓</a:t>
              </a: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7247801" y="1970041"/>
            <a:ext cx="1254376" cy="1088798"/>
            <a:chOff x="7247801" y="1970041"/>
            <a:chExt cx="1254376" cy="1088798"/>
          </a:xfrm>
        </p:grpSpPr>
        <p:sp>
          <p:nvSpPr>
            <p:cNvPr id="21" name="橢圓形圖說文字 20"/>
            <p:cNvSpPr/>
            <p:nvPr/>
          </p:nvSpPr>
          <p:spPr>
            <a:xfrm>
              <a:off x="7247801" y="1970041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804550" y="2155581"/>
              <a:ext cx="69762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↑</a:t>
              </a:r>
              <a:endPara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8" name="群組 27"/>
          <p:cNvGrpSpPr/>
          <p:nvPr/>
        </p:nvGrpSpPr>
        <p:grpSpPr>
          <a:xfrm>
            <a:off x="4083854" y="3059846"/>
            <a:ext cx="1245522" cy="1088798"/>
            <a:chOff x="4083854" y="3059846"/>
            <a:chExt cx="1245522" cy="1088798"/>
          </a:xfrm>
        </p:grpSpPr>
        <p:sp>
          <p:nvSpPr>
            <p:cNvPr id="18" name="橢圓形圖說文字 17"/>
            <p:cNvSpPr/>
            <p:nvPr/>
          </p:nvSpPr>
          <p:spPr>
            <a:xfrm>
              <a:off x="4083854" y="3059846"/>
              <a:ext cx="1102367" cy="1088798"/>
            </a:xfrm>
            <a:prstGeom prst="wedgeEllipseCallout">
              <a:avLst>
                <a:gd name="adj1" fmla="val 596"/>
                <a:gd name="adj2" fmla="val 65599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6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</a:t>
              </a:r>
              <a:endParaRPr lang="zh-TW" altLang="en-US" sz="6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631748" y="3245870"/>
              <a:ext cx="69762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4000" dirty="0" smtClean="0">
                  <a:solidFill>
                    <a:srgbClr val="0070C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↑</a:t>
              </a:r>
              <a:endParaRPr lang="zh-TW" altLang="en-US" sz="40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781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Backpropagation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一種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演算法</a:t>
            </a:r>
            <a:endParaRPr lang="en-US" altLang="zh-TW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有效率地來計算 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重點：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Keras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會幫你做，不用擔心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~~~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16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Details About Machine Learning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053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0070C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PART 2</a:t>
            </a:r>
            <a:r>
              <a:rPr lang="en-US" altLang="zh-TW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en-US" altLang="zh-TW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en-US" altLang="zh-TW" b="1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 vs. shallow</a:t>
            </a:r>
            <a:endParaRPr lang="zh-TW" altLang="en-US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5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Deep vs. Shallow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54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926407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網路深跟淺的時候各會有什麼樣的效果？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小實驗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做三個網路：在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同樣參數量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之下，深度分成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深、中、淺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3626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55</a:t>
            </a:fld>
            <a:endParaRPr lang="zh-TW" altLang="en-US" dirty="0"/>
          </a:p>
        </p:txBody>
      </p:sp>
      <p:grpSp>
        <p:nvGrpSpPr>
          <p:cNvPr id="10" name="群組 9"/>
          <p:cNvGrpSpPr/>
          <p:nvPr/>
        </p:nvGrpSpPr>
        <p:grpSpPr>
          <a:xfrm>
            <a:off x="849824" y="0"/>
            <a:ext cx="2438400" cy="6858000"/>
            <a:chOff x="838200" y="0"/>
            <a:chExt cx="2438400" cy="6858000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0"/>
              <a:ext cx="2438400" cy="68580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596325" y="139484"/>
              <a:ext cx="898902" cy="1394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714998" y="24560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4349212" y="563862"/>
            <a:ext cx="3200400" cy="5838825"/>
            <a:chOff x="4210050" y="700087"/>
            <a:chExt cx="3200400" cy="5838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050" y="700087"/>
              <a:ext cx="3200400" cy="5838825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5253926" y="898901"/>
              <a:ext cx="1131376" cy="226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5467848" y="794386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8343900" y="2090738"/>
            <a:ext cx="3276600" cy="2676525"/>
            <a:chOff x="7772400" y="234951"/>
            <a:chExt cx="3276600" cy="267652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2400" y="234951"/>
              <a:ext cx="3276600" cy="267652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794922" y="303158"/>
              <a:ext cx="1208868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9065995" y="303158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Input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2504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Deep vs. Shallow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56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網路深跟淺的時候各會有什麼樣的效果？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8785313" y="828913"/>
            <a:ext cx="20601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F8264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正確解答</a:t>
            </a:r>
            <a:endParaRPr lang="en-US" altLang="zh-TW" sz="2800" b="1" dirty="0" smtClean="0">
              <a:solidFill>
                <a:srgbClr val="F8264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1 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2 </a:t>
            </a:r>
            <a:r>
              <a:rPr lang="zh-TW" altLang="en-US" sz="2800" b="1" dirty="0" smtClean="0">
                <a:solidFill>
                  <a:srgbClr val="FF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800" b="1" dirty="0" smtClean="0">
              <a:solidFill>
                <a:srgbClr val="FF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3 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淺</a:t>
            </a:r>
            <a:endParaRPr lang="zh-TW" altLang="en-US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92" y="2422954"/>
            <a:ext cx="6206543" cy="408367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30" y="2422954"/>
            <a:ext cx="6206544" cy="408367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630" y="2422953"/>
            <a:ext cx="6206544" cy="408367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953" y="2406082"/>
            <a:ext cx="6206544" cy="4083679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148" y="2389210"/>
            <a:ext cx="6257830" cy="411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2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Deep vs. Shallow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57</a:t>
            </a:fld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38200" y="1690688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網路深跟淺的時候各會有什麼樣的效果？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59" y="2379435"/>
            <a:ext cx="6176512" cy="4085252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85313" y="828913"/>
            <a:ext cx="20601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1 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</a:t>
            </a:r>
            <a:endParaRPr lang="en-US" altLang="zh-TW" sz="2800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FF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2 </a:t>
            </a:r>
            <a:r>
              <a:rPr lang="zh-TW" altLang="en-US" sz="2800" b="1" dirty="0" smtClean="0">
                <a:solidFill>
                  <a:srgbClr val="FF66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endParaRPr lang="en-US" altLang="zh-TW" sz="2800" b="1" dirty="0" smtClean="0">
              <a:solidFill>
                <a:srgbClr val="FF66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 3 </a:t>
            </a:r>
            <a:r>
              <a:rPr lang="zh-TW" altLang="en-US" sz="2800" b="1" dirty="0" smtClean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淺</a:t>
            </a:r>
            <a:endParaRPr lang="zh-TW" altLang="en-US" sz="2800" b="1" dirty="0">
              <a:solidFill>
                <a:srgbClr val="00B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08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2"/>
          <a:srcRect b="15569"/>
          <a:stretch/>
        </p:blipFill>
        <p:spPr>
          <a:xfrm>
            <a:off x="1342714" y="1518834"/>
            <a:ext cx="9196606" cy="520264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ML</a:t>
            </a:r>
            <a:r>
              <a:rPr lang="zh-TW" altLang="en-US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 </a:t>
            </a:r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history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498061" y="479130"/>
            <a:ext cx="5262979" cy="1686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en-US" altLang="zh-TW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1950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年代就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有了</a:t>
            </a:r>
            <a:endParaRPr lang="en-US" altLang="zh-TW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年代有了機器學習這樣的方法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深度學習是機器學習的其中一種</a:t>
            </a:r>
          </a:p>
        </p:txBody>
      </p:sp>
    </p:spTree>
    <p:extLst>
      <p:ext uri="{BB962C8B-B14F-4D97-AF65-F5344CB8AC3E}">
        <p14:creationId xmlns:p14="http://schemas.microsoft.com/office/powerpoint/2010/main" val="216439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2699" t="11039"/>
          <a:stretch/>
        </p:blipFill>
        <p:spPr>
          <a:xfrm>
            <a:off x="494653" y="1412129"/>
            <a:ext cx="7917052" cy="544587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Learning map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40290" t="1318" r="38246" b="89672"/>
          <a:stretch/>
        </p:blipFill>
        <p:spPr>
          <a:xfrm>
            <a:off x="8610600" y="1874019"/>
            <a:ext cx="1819759" cy="57471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61754" t="987" r="22709" b="88565"/>
          <a:stretch/>
        </p:blipFill>
        <p:spPr>
          <a:xfrm>
            <a:off x="8726835" y="3136226"/>
            <a:ext cx="1317357" cy="66642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77474" t="1828" b="89363"/>
          <a:stretch/>
        </p:blipFill>
        <p:spPr>
          <a:xfrm>
            <a:off x="8726835" y="5226443"/>
            <a:ext cx="1909821" cy="56188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726835" y="24939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學習的情境</a:t>
            </a:r>
            <a:endParaRPr lang="zh-TW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8726835" y="3820498"/>
            <a:ext cx="27414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要解的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endParaRPr lang="en-US" altLang="zh-TW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隨著要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解</a:t>
            </a:r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endParaRPr lang="en-US" altLang="zh-TW" sz="24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問題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output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8749956" y="5885677"/>
            <a:ext cx="3289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</a:t>
            </a:r>
            <a:r>
              <a:rPr lang="en-US" altLang="zh-TW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model</a:t>
            </a:r>
            <a:r>
              <a:rPr lang="zh-TW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或是方法</a:t>
            </a:r>
            <a:endParaRPr lang="zh-TW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20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AGENDA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Machine Learning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簡介</a:t>
            </a:r>
            <a:endParaRPr lang="en-US" altLang="zh-TW" b="1" dirty="0" smtClean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Map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Step1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Neuron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Neural Network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Step2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Loss function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Step3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 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Gradient descent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Optimizer</a:t>
            </a:r>
          </a:p>
          <a:p>
            <a:pPr lvl="2">
              <a:lnSpc>
                <a:spcPct val="150000"/>
              </a:lnSpc>
            </a:pPr>
            <a:r>
              <a:rPr lang="en-US" altLang="zh-TW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Backpropagation</a:t>
            </a:r>
          </a:p>
          <a:p>
            <a:pPr>
              <a:lnSpc>
                <a:spcPct val="150000"/>
              </a:lnSpc>
            </a:pP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Deep vs. shallow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2833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pc="3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Himalaya" panose="01010100010101010101" pitchFamily="2" charset="0"/>
              </a:rPr>
              <a:t>Steps of ML</a:t>
            </a:r>
            <a:endParaRPr lang="zh-TW" altLang="en-US" spc="300" dirty="0">
              <a:latin typeface="Microsoft YaHei UI" panose="020B0503020204020204" pitchFamily="34" charset="-122"/>
              <a:ea typeface="Microsoft YaHei U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FC7B-79DF-42D3-B1E7-AF588853B8AE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6624" y="2797929"/>
            <a:ext cx="5178751" cy="1913556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42169" y="5272307"/>
            <a:ext cx="6907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假設找到一個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圖像辨識的 </a:t>
            </a:r>
            <a:r>
              <a:rPr lang="en-US" altLang="zh-TW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Function</a:t>
            </a:r>
            <a:r>
              <a:rPr lang="zh-TW" altLang="en-US" sz="28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為例子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369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3718</TotalTime>
  <Words>1299</Words>
  <Application>Microsoft Office PowerPoint</Application>
  <PresentationFormat>寬螢幕</PresentationFormat>
  <Paragraphs>385</Paragraphs>
  <Slides>57</Slides>
  <Notes>31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57</vt:i4>
      </vt:variant>
    </vt:vector>
  </HeadingPairs>
  <TitlesOfParts>
    <vt:vector size="68" baseType="lpstr">
      <vt:lpstr>Microsoft YaHei UI</vt:lpstr>
      <vt:lpstr>微軟正黑體</vt:lpstr>
      <vt:lpstr>新細明體</vt:lpstr>
      <vt:lpstr>Arial</vt:lpstr>
      <vt:lpstr>Calibri</vt:lpstr>
      <vt:lpstr>Calibri Light</vt:lpstr>
      <vt:lpstr>Cambria Math</vt:lpstr>
      <vt:lpstr>Microsoft Himalaya</vt:lpstr>
      <vt:lpstr>Wingdings</vt:lpstr>
      <vt:lpstr>Office 佈景主題</vt:lpstr>
      <vt:lpstr>Equation</vt:lpstr>
      <vt:lpstr>急速入門 Deep Learning</vt:lpstr>
      <vt:lpstr>AGENDA</vt:lpstr>
      <vt:lpstr>AGENDA</vt:lpstr>
      <vt:lpstr>PART 1  Machine Learning</vt:lpstr>
      <vt:lpstr>AGENDA</vt:lpstr>
      <vt:lpstr>ML history</vt:lpstr>
      <vt:lpstr>Learning map</vt:lpstr>
      <vt:lpstr>AGENDA</vt:lpstr>
      <vt:lpstr>Steps of ML</vt:lpstr>
      <vt:lpstr>Steps of ML</vt:lpstr>
      <vt:lpstr>Steps of ML</vt:lpstr>
      <vt:lpstr>Steps of ML</vt:lpstr>
      <vt:lpstr>Steps of ML</vt:lpstr>
      <vt:lpstr>Steps of ML</vt:lpstr>
      <vt:lpstr>Neural Network</vt:lpstr>
      <vt:lpstr>Neuron</vt:lpstr>
      <vt:lpstr>Neuron</vt:lpstr>
      <vt:lpstr>Neuron</vt:lpstr>
      <vt:lpstr>Neuron – Activation Function</vt:lpstr>
      <vt:lpstr>Neuron – Activation Function</vt:lpstr>
      <vt:lpstr>Neuron &amp; Neuron Network</vt:lpstr>
      <vt:lpstr>Neural Network – 連接方式</vt:lpstr>
      <vt:lpstr>Neural Network – FC 參數計算</vt:lpstr>
      <vt:lpstr>Neural Network – FC 參數計算</vt:lpstr>
      <vt:lpstr>Neural Network – FC 參數計算</vt:lpstr>
      <vt:lpstr>Steps of ML</vt:lpstr>
      <vt:lpstr>Steps of ML</vt:lpstr>
      <vt:lpstr>Loss</vt:lpstr>
      <vt:lpstr>Steps of ML</vt:lpstr>
      <vt:lpstr>Steps of ML</vt:lpstr>
      <vt:lpstr>AGENDA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Optimizer</vt:lpstr>
      <vt:lpstr>Optimizer</vt:lpstr>
      <vt:lpstr>Steps of ML</vt:lpstr>
      <vt:lpstr>AGENDA</vt:lpstr>
      <vt:lpstr>AGENDA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AGENDA</vt:lpstr>
      <vt:lpstr>PART 2  Deep vs. shallow</vt:lpstr>
      <vt:lpstr>Deep vs. Shallow</vt:lpstr>
      <vt:lpstr>PowerPoint 簡報</vt:lpstr>
      <vt:lpstr>Deep vs. Shallow</vt:lpstr>
      <vt:lpstr>Deep vs. Shallow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Susan Liu</dc:creator>
  <cp:lastModifiedBy>Fei-fan He</cp:lastModifiedBy>
  <cp:revision>186</cp:revision>
  <dcterms:created xsi:type="dcterms:W3CDTF">2018-12-29T14:26:54Z</dcterms:created>
  <dcterms:modified xsi:type="dcterms:W3CDTF">2020-01-10T09:12:19Z</dcterms:modified>
</cp:coreProperties>
</file>